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Emphasize simple and “real-world”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the strange distribution of age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connected: have a large number of parameters, expensive in memory and computation. Mention weights, bias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Conv: specialized, extracts features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There’s actually a third fully connected layer that maps to final classes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considered a “shallow network”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2017 paper was pretrained on facial recognition, tested on several different neural networks, used a different method of grouping the ages called Label Distribution and Age Encoding (LDAE)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GoogleNet implementation in tensorflow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9.jpg"/><Relationship Id="rId5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625" y="1309650"/>
            <a:ext cx="7688100" cy="20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Age and Gender Classification using Convolutional Neural Networks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3249627" y="2819550"/>
            <a:ext cx="264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Gil Levi and Tal Hassner</a:t>
            </a:r>
            <a:endParaRPr/>
          </a:p>
        </p:txBody>
      </p:sp>
      <p:sp>
        <p:nvSpPr>
          <p:cNvPr id="88" name="Shape 88"/>
          <p:cNvSpPr txBox="1"/>
          <p:nvPr/>
        </p:nvSpPr>
        <p:spPr>
          <a:xfrm>
            <a:off x="729625" y="3859775"/>
            <a:ext cx="44910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2018 REU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June 15, 2018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Rachel Huang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ctrTitle"/>
          </p:nvPr>
        </p:nvSpPr>
        <p:spPr>
          <a:xfrm>
            <a:off x="561625" y="194412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Questions?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References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Levi and T. Hassner, “Age and gender classification using convolutional neural networks,” </a:t>
            </a:r>
            <a:r>
              <a:rPr i="1" lang="en"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2015 IEEE Conference on Computer Vision and Pattern Recognition Workshops (CVPRW)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2015.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Antipov, M. Baccouche, S.-A. Berrani, and J.-L. Dugelay, “Effective training of convolutional neural networks for face-based gender and age prediction,” </a:t>
            </a:r>
            <a:r>
              <a:rPr i="1" lang="en" sz="18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Pattern Recognition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vol. 72, pp. 15–26, 2017.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Goal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Create a simple convolutional neural net architecture for gender classification and age estimation that c</a:t>
            </a:r>
            <a:r>
              <a:rPr lang="en" sz="2400"/>
              <a:t>an be used on “real-world” images</a:t>
            </a:r>
            <a:endParaRPr sz="2400"/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set: Adience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Collected from Flikr</a:t>
            </a:r>
            <a:endParaRPr sz="1800"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Around 26,000 images</a:t>
            </a:r>
            <a:endParaRPr sz="1800"/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2,284 subjects</a:t>
            </a:r>
            <a:endParaRPr sz="1800"/>
          </a:p>
        </p:txBody>
      </p:sp>
      <p:pic>
        <p:nvPicPr>
          <p:cNvPr id="102" name="Shape 102"/>
          <p:cNvPicPr preferRelativeResize="0"/>
          <p:nvPr/>
        </p:nvPicPr>
        <p:blipFill rotWithShape="1">
          <a:blip r:embed="rId3">
            <a:alphaModFix/>
          </a:blip>
          <a:srcRect b="26577" l="48222" r="26399" t="33749"/>
          <a:stretch/>
        </p:blipFill>
        <p:spPr>
          <a:xfrm>
            <a:off x="4924350" y="497050"/>
            <a:ext cx="3314976" cy="291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 rotWithShape="1">
          <a:blip r:embed="rId4">
            <a:alphaModFix/>
          </a:blip>
          <a:srcRect b="38682" l="24887" r="52570" t="45512"/>
          <a:stretch/>
        </p:blipFill>
        <p:spPr>
          <a:xfrm>
            <a:off x="4426975" y="3352237"/>
            <a:ext cx="4541650" cy="179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Shape 105"/>
          <p:cNvSpPr txBox="1"/>
          <p:nvPr/>
        </p:nvSpPr>
        <p:spPr>
          <a:xfrm>
            <a:off x="5197788" y="3505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Levi and T. Hassner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preprocessing</a:t>
            </a:r>
            <a:endParaRPr/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Rescaled to 256x256 pixels</a:t>
            </a:r>
            <a:endParaRPr sz="1800"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Cropped to 227x227 pixels</a:t>
            </a:r>
            <a:endParaRPr sz="1800"/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1) Center cropping</a:t>
            </a:r>
            <a:endParaRPr sz="1800"/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2) Over-sampling -&gt; yielded higher accuracy</a:t>
            </a:r>
            <a:endParaRPr sz="1800"/>
          </a:p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5309825" y="1492725"/>
            <a:ext cx="2725200" cy="2175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5309825" y="1505525"/>
            <a:ext cx="2175000" cy="1714500"/>
          </a:xfrm>
          <a:prstGeom prst="rect">
            <a:avLst/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5706425" y="1486325"/>
            <a:ext cx="2328600" cy="1752900"/>
          </a:xfrm>
          <a:prstGeom prst="rect">
            <a:avLst/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5309825" y="1914825"/>
            <a:ext cx="2328600" cy="1752900"/>
          </a:xfrm>
          <a:prstGeom prst="rect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5732050" y="1927750"/>
            <a:ext cx="2303100" cy="17145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5552925" y="1710225"/>
            <a:ext cx="2175000" cy="1714500"/>
          </a:xfrm>
          <a:prstGeom prst="rect">
            <a:avLst/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211475" y="1511550"/>
            <a:ext cx="436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Fully Connected Neural Network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892925" y="4531800"/>
            <a:ext cx="3000000" cy="61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https://medium.com/@curiousily/tensorflow-for-hackers-part-iv-neural-network-from-scratch-1a4f504dfa8</a:t>
            </a:r>
            <a:endParaRPr sz="800"/>
          </a:p>
        </p:txBody>
      </p:sp>
      <p:pic>
        <p:nvPicPr>
          <p:cNvPr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50" y="2109750"/>
            <a:ext cx="4362900" cy="235905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4923388" y="1510575"/>
            <a:ext cx="39876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Convolutional </a:t>
            </a:r>
            <a:r>
              <a:rPr b="1"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Neural Network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7" name="Shape 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5800" y="2295650"/>
            <a:ext cx="4222775" cy="1475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5476150" y="4668300"/>
            <a:ext cx="268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http://www.mdpi.com/2078-2489/7/4/61</a:t>
            </a:r>
            <a:endParaRPr sz="800"/>
          </a:p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Network Architecture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729450" y="1784600"/>
            <a:ext cx="7688700" cy="29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3 convolutional layers:</a:t>
            </a:r>
            <a:endParaRPr sz="1500"/>
          </a:p>
          <a:p>
            <a:pPr indent="-323850" lvl="0" marL="457200" rtl="0">
              <a:spcBef>
                <a:spcPts val="160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1) 96 filters of 3x7x7 pixels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2) 256 filters of 96x5x5 pixels</a:t>
            </a:r>
            <a:endParaRPr sz="1500"/>
          </a:p>
          <a:p>
            <a: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3) 384 filters of 256x3x3 pixels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2 fully connected layers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——————————————————</a:t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5 layers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36" name="Shape 136"/>
          <p:cNvPicPr preferRelativeResize="0"/>
          <p:nvPr/>
        </p:nvPicPr>
        <p:blipFill rotWithShape="1">
          <a:blip r:embed="rId3">
            <a:alphaModFix/>
          </a:blip>
          <a:srcRect b="36378" l="24080" r="26806" t="39243"/>
          <a:stretch/>
        </p:blipFill>
        <p:spPr>
          <a:xfrm>
            <a:off x="3642250" y="3293800"/>
            <a:ext cx="5616898" cy="156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Shape 138"/>
          <p:cNvSpPr txBox="1"/>
          <p:nvPr/>
        </p:nvSpPr>
        <p:spPr>
          <a:xfrm>
            <a:off x="5766600" y="34466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Levi and T. Hassner</a:t>
            </a:r>
            <a:endParaRPr sz="1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281625" y="1318650"/>
            <a:ext cx="3945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Results (this paper)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4734075" y="1300800"/>
            <a:ext cx="38001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Results (2017 paper)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3">
            <a:alphaModFix/>
          </a:blip>
          <a:srcRect b="64857" l="23380" r="22821" t="18720"/>
          <a:stretch/>
        </p:blipFill>
        <p:spPr>
          <a:xfrm>
            <a:off x="4420638" y="3720083"/>
            <a:ext cx="4613626" cy="7922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 rotWithShape="1">
          <a:blip r:embed="rId3">
            <a:alphaModFix/>
          </a:blip>
          <a:srcRect b="11403" l="23380" r="22821" t="83995"/>
          <a:stretch/>
        </p:blipFill>
        <p:spPr>
          <a:xfrm>
            <a:off x="4327350" y="4512300"/>
            <a:ext cx="4800202" cy="23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 rotWithShape="1">
          <a:blip r:embed="rId4">
            <a:alphaModFix/>
          </a:blip>
          <a:srcRect b="58088" l="5768" r="49717" t="24780"/>
          <a:stretch/>
        </p:blipFill>
        <p:spPr>
          <a:xfrm>
            <a:off x="4412200" y="1966124"/>
            <a:ext cx="4443850" cy="961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 rotWithShape="1">
          <a:blip r:embed="rId4">
            <a:alphaModFix/>
          </a:blip>
          <a:srcRect b="14777" l="5768" r="49717" t="79925"/>
          <a:stretch/>
        </p:blipFill>
        <p:spPr>
          <a:xfrm>
            <a:off x="4505537" y="2928025"/>
            <a:ext cx="4443850" cy="2973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 rotWithShape="1">
          <a:blip r:embed="rId5">
            <a:alphaModFix/>
          </a:blip>
          <a:srcRect b="9804" l="35537" r="15866" t="24479"/>
          <a:stretch/>
        </p:blipFill>
        <p:spPr>
          <a:xfrm>
            <a:off x="179150" y="1790025"/>
            <a:ext cx="3729221" cy="2836801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281625" y="32931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Levi and T. Hassner</a:t>
            </a:r>
            <a:endParaRPr sz="1000"/>
          </a:p>
        </p:txBody>
      </p:sp>
      <p:sp>
        <p:nvSpPr>
          <p:cNvPr id="152" name="Shape 152"/>
          <p:cNvSpPr txBox="1"/>
          <p:nvPr/>
        </p:nvSpPr>
        <p:spPr>
          <a:xfrm>
            <a:off x="4652063" y="35569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G. Antipov, M. Baccouche, S.-A. Berrani, and J.-L. Dugelay</a:t>
            </a:r>
            <a:endParaRPr sz="1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idx="1" type="body"/>
          </p:nvPr>
        </p:nvSpPr>
        <p:spPr>
          <a:xfrm>
            <a:off x="2179600" y="942113"/>
            <a:ext cx="1859700" cy="18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Chen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88% Female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44% 4-6 years old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27% 15-20 years old</a:t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24" y="740550"/>
            <a:ext cx="1807875" cy="225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3325" y="3172225"/>
            <a:ext cx="3362137" cy="185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/>
        </p:nvSpPr>
        <p:spPr>
          <a:xfrm>
            <a:off x="3819425" y="3191350"/>
            <a:ext cx="26646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Wang original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53% Female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62% 25-32 years old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17% 15-20 years old</a:t>
            </a:r>
            <a:endParaRPr/>
          </a:p>
        </p:txBody>
      </p:sp>
      <p:pic>
        <p:nvPicPr>
          <p:cNvPr id="161" name="Shape 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69008" y="740550"/>
            <a:ext cx="2014192" cy="225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/>
          <p:nvPr/>
        </p:nvSpPr>
        <p:spPr>
          <a:xfrm>
            <a:off x="6697675" y="894600"/>
            <a:ext cx="2014200" cy="18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Dr. Wang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97% Male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45% 25-32 years old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33% 38-43 years old</a:t>
            </a:r>
            <a:endParaRPr/>
          </a:p>
        </p:txBody>
      </p:sp>
      <p:sp>
        <p:nvSpPr>
          <p:cNvPr id="163" name="Shape 16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Conclusion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CNN improves performance of age and gender classification</a:t>
            </a:r>
            <a:endParaRPr sz="1800"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Using a more elaborate system could significantly increase accuracy</a:t>
            </a:r>
            <a:endParaRPr sz="1800"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Good baseline for future training and testing</a:t>
            </a:r>
            <a:endParaRPr sz="18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